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0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3493C-7AB2-3648-AA85-CF21ABD3E887}" type="doc">
      <dgm:prSet loTypeId="urn:microsoft.com/office/officeart/2005/8/layout/hProcess9" loCatId="" qsTypeId="urn:microsoft.com/office/officeart/2005/8/quickstyle/3D5" qsCatId="3D" csTypeId="urn:microsoft.com/office/officeart/2005/8/colors/colorful3" csCatId="colorful" phldr="1"/>
      <dgm:spPr>
        <a:scene3d>
          <a:camera prst="isometricOffAxis2Left" zoom="95000"/>
          <a:lightRig rig="flat" dir="t">
            <a:rot lat="0" lon="0" rev="20280000"/>
          </a:lightRig>
        </a:scene3d>
      </dgm:spPr>
    </dgm:pt>
    <dgm:pt modelId="{1CC21527-D780-D840-B450-0FC575C442A3}">
      <dgm:prSet phldrT="[Testo]"/>
      <dgm:spPr>
        <a:solidFill>
          <a:srgbClr val="FF6600"/>
        </a:solidFill>
      </dgm:spPr>
      <dgm:t>
        <a:bodyPr/>
        <a:lstStyle/>
        <a:p>
          <a:r>
            <a:rPr lang="it-IT" b="1" dirty="0" smtClean="0">
              <a:solidFill>
                <a:schemeClr val="tx1"/>
              </a:solidFill>
            </a:rPr>
            <a:t>Parte teorica </a:t>
          </a:r>
          <a:r>
            <a:rPr lang="it-IT" b="1" i="1" dirty="0" smtClean="0">
              <a:solidFill>
                <a:schemeClr val="tx1"/>
              </a:solidFill>
            </a:rPr>
            <a:t>(in aula)</a:t>
          </a:r>
          <a:endParaRPr lang="it-IT" b="1" i="1" dirty="0">
            <a:solidFill>
              <a:schemeClr val="tx1"/>
            </a:solidFill>
          </a:endParaRPr>
        </a:p>
      </dgm:t>
    </dgm:pt>
    <dgm:pt modelId="{D2505303-1897-284B-9C92-862CC094FBAB}" type="parTrans" cxnId="{574D17F7-F3EC-094C-B935-480939399F4A}">
      <dgm:prSet/>
      <dgm:spPr/>
      <dgm:t>
        <a:bodyPr/>
        <a:lstStyle/>
        <a:p>
          <a:endParaRPr lang="it-IT"/>
        </a:p>
      </dgm:t>
    </dgm:pt>
    <dgm:pt modelId="{E92A692D-C383-8F4A-9705-FF83A3A75467}" type="sibTrans" cxnId="{574D17F7-F3EC-094C-B935-480939399F4A}">
      <dgm:prSet/>
      <dgm:spPr/>
      <dgm:t>
        <a:bodyPr/>
        <a:lstStyle/>
        <a:p>
          <a:endParaRPr lang="it-IT"/>
        </a:p>
      </dgm:t>
    </dgm:pt>
    <dgm:pt modelId="{37CAEF94-B534-0E4D-B8FB-D1DCFE446E58}">
      <dgm:prSet phldrT="[Testo]"/>
      <dgm:spPr>
        <a:solidFill>
          <a:schemeClr val="accent1">
            <a:lumMod val="60000"/>
            <a:lumOff val="40000"/>
          </a:schemeClr>
        </a:solidFill>
      </dgm:spPr>
      <dgm:t>
        <a:bodyPr/>
        <a:lstStyle/>
        <a:p>
          <a:r>
            <a:rPr lang="it-IT" dirty="0" smtClean="0">
              <a:solidFill>
                <a:srgbClr val="000000"/>
              </a:solidFill>
            </a:rPr>
            <a:t>Parte pratica </a:t>
          </a:r>
          <a:r>
            <a:rPr lang="it-IT" i="1" dirty="0" smtClean="0">
              <a:solidFill>
                <a:srgbClr val="000000"/>
              </a:solidFill>
            </a:rPr>
            <a:t>(in palestra </a:t>
          </a:r>
          <a:r>
            <a:rPr lang="it-IT" i="1" u="sng" dirty="0" smtClean="0">
              <a:solidFill>
                <a:srgbClr val="000000"/>
              </a:solidFill>
            </a:rPr>
            <a:t>muniti di tuta</a:t>
          </a:r>
          <a:r>
            <a:rPr lang="it-IT" i="1" dirty="0" smtClean="0">
              <a:solidFill>
                <a:srgbClr val="000000"/>
              </a:solidFill>
            </a:rPr>
            <a:t>)</a:t>
          </a:r>
          <a:endParaRPr lang="it-IT" i="1" dirty="0">
            <a:solidFill>
              <a:srgbClr val="000000"/>
            </a:solidFill>
          </a:endParaRPr>
        </a:p>
      </dgm:t>
    </dgm:pt>
    <dgm:pt modelId="{FD721D13-68FD-1540-8795-591CBCD983E6}" type="parTrans" cxnId="{1B0A8454-459F-AD4D-AA13-9AF68C7FDDF9}">
      <dgm:prSet/>
      <dgm:spPr/>
      <dgm:t>
        <a:bodyPr/>
        <a:lstStyle/>
        <a:p>
          <a:endParaRPr lang="it-IT"/>
        </a:p>
      </dgm:t>
    </dgm:pt>
    <dgm:pt modelId="{333307C0-3676-664E-85DA-60BEB1D5E998}" type="sibTrans" cxnId="{1B0A8454-459F-AD4D-AA13-9AF68C7FDDF9}">
      <dgm:prSet/>
      <dgm:spPr/>
      <dgm:t>
        <a:bodyPr/>
        <a:lstStyle/>
        <a:p>
          <a:endParaRPr lang="it-IT"/>
        </a:p>
      </dgm:t>
    </dgm:pt>
    <dgm:pt modelId="{A2F19321-4BBF-B845-8B00-ECCFF567C9C8}">
      <dgm:prSet phldrT="[Testo]"/>
      <dgm:spPr>
        <a:solidFill>
          <a:srgbClr val="660066"/>
        </a:solidFill>
      </dgm:spPr>
      <dgm:t>
        <a:bodyPr/>
        <a:lstStyle/>
        <a:p>
          <a:r>
            <a:rPr lang="it-IT" dirty="0" smtClean="0">
              <a:solidFill>
                <a:schemeClr val="bg1"/>
              </a:solidFill>
            </a:rPr>
            <a:t>Conclusioni </a:t>
          </a:r>
          <a:r>
            <a:rPr lang="it-IT" i="1" dirty="0" smtClean="0">
              <a:solidFill>
                <a:schemeClr val="bg1"/>
              </a:solidFill>
            </a:rPr>
            <a:t>(in aula)</a:t>
          </a:r>
          <a:endParaRPr lang="it-IT" i="1" dirty="0">
            <a:solidFill>
              <a:schemeClr val="bg1"/>
            </a:solidFill>
          </a:endParaRPr>
        </a:p>
      </dgm:t>
    </dgm:pt>
    <dgm:pt modelId="{83D4C326-CF0D-9C4D-A039-76E82F1E4DEB}" type="parTrans" cxnId="{2F03A67F-D464-8A4E-8187-2DD831E60C56}">
      <dgm:prSet/>
      <dgm:spPr/>
      <dgm:t>
        <a:bodyPr/>
        <a:lstStyle/>
        <a:p>
          <a:endParaRPr lang="it-IT"/>
        </a:p>
      </dgm:t>
    </dgm:pt>
    <dgm:pt modelId="{6CF35B1C-3C73-1E42-ADD0-3B4C1F4864FB}" type="sibTrans" cxnId="{2F03A67F-D464-8A4E-8187-2DD831E60C56}">
      <dgm:prSet/>
      <dgm:spPr/>
      <dgm:t>
        <a:bodyPr/>
        <a:lstStyle/>
        <a:p>
          <a:endParaRPr lang="it-IT"/>
        </a:p>
      </dgm:t>
    </dgm:pt>
    <dgm:pt modelId="{CBFE456E-44C7-1943-BF60-4CE908CC813F}" type="pres">
      <dgm:prSet presAssocID="{7673493C-7AB2-3648-AA85-CF21ABD3E887}" presName="CompostProcess" presStyleCnt="0">
        <dgm:presLayoutVars>
          <dgm:dir/>
          <dgm:resizeHandles val="exact"/>
        </dgm:presLayoutVars>
      </dgm:prSet>
      <dgm:spPr/>
    </dgm:pt>
    <dgm:pt modelId="{C02FC36A-E69E-AC42-820C-A51187EE19DF}" type="pres">
      <dgm:prSet presAssocID="{7673493C-7AB2-3648-AA85-CF21ABD3E887}" presName="arrow" presStyleLbl="bgShp" presStyleIdx="0" presStyleCnt="1"/>
      <dgm:spPr>
        <a:solidFill>
          <a:schemeClr val="accent1">
            <a:lumMod val="50000"/>
          </a:schemeClr>
        </a:solidFill>
        <a:scene3d>
          <a:camera prst="isometricOffAxis2Left" zoom="95000"/>
          <a:lightRig rig="flat" dir="t">
            <a:rot lat="0" lon="0" rev="20280000"/>
          </a:lightRig>
        </a:scene3d>
        <a:sp3d z="-400500" extrusionH="63500" contourW="12700" prstMaterial="matte">
          <a:bevelT prst="convex"/>
          <a:extrusionClr>
            <a:schemeClr val="tx1"/>
          </a:extrusionClr>
          <a:contourClr>
            <a:schemeClr val="tx1"/>
          </a:contourClr>
        </a:sp3d>
      </dgm:spPr>
    </dgm:pt>
    <dgm:pt modelId="{EC95CDF2-81E1-AF4F-9382-995345B1FE12}" type="pres">
      <dgm:prSet presAssocID="{7673493C-7AB2-3648-AA85-CF21ABD3E887}" presName="linearProcess" presStyleCnt="0"/>
      <dgm:spPr/>
    </dgm:pt>
    <dgm:pt modelId="{62034F76-74DC-2348-97CA-DA4DFD94C984}" type="pres">
      <dgm:prSet presAssocID="{1CC21527-D780-D840-B450-0FC575C442A3}" presName="textNode" presStyleLbl="node1" presStyleIdx="0" presStyleCnt="3">
        <dgm:presLayoutVars>
          <dgm:bulletEnabled val="1"/>
        </dgm:presLayoutVars>
      </dgm:prSet>
      <dgm:spPr/>
      <dgm:t>
        <a:bodyPr/>
        <a:lstStyle/>
        <a:p>
          <a:endParaRPr lang="it-IT"/>
        </a:p>
      </dgm:t>
    </dgm:pt>
    <dgm:pt modelId="{6271FD1D-853B-EF40-9A1C-0ED828DF7D78}" type="pres">
      <dgm:prSet presAssocID="{E92A692D-C383-8F4A-9705-FF83A3A75467}" presName="sibTrans" presStyleCnt="0"/>
      <dgm:spPr/>
    </dgm:pt>
    <dgm:pt modelId="{E4E681C5-B82E-2142-AB72-2485DE9720E5}" type="pres">
      <dgm:prSet presAssocID="{37CAEF94-B534-0E4D-B8FB-D1DCFE446E58}" presName="textNode" presStyleLbl="node1" presStyleIdx="1" presStyleCnt="3">
        <dgm:presLayoutVars>
          <dgm:bulletEnabled val="1"/>
        </dgm:presLayoutVars>
      </dgm:prSet>
      <dgm:spPr/>
      <dgm:t>
        <a:bodyPr/>
        <a:lstStyle/>
        <a:p>
          <a:endParaRPr lang="it-IT"/>
        </a:p>
      </dgm:t>
    </dgm:pt>
    <dgm:pt modelId="{1D51DD4A-90F7-AF44-B9F1-B4D7751DD6FA}" type="pres">
      <dgm:prSet presAssocID="{333307C0-3676-664E-85DA-60BEB1D5E998}" presName="sibTrans" presStyleCnt="0"/>
      <dgm:spPr/>
    </dgm:pt>
    <dgm:pt modelId="{BEFB0034-EF9D-ED44-A6A9-E2E061A83C3B}" type="pres">
      <dgm:prSet presAssocID="{A2F19321-4BBF-B845-8B00-ECCFF567C9C8}" presName="textNode" presStyleLbl="node1" presStyleIdx="2" presStyleCnt="3">
        <dgm:presLayoutVars>
          <dgm:bulletEnabled val="1"/>
        </dgm:presLayoutVars>
      </dgm:prSet>
      <dgm:spPr/>
      <dgm:t>
        <a:bodyPr/>
        <a:lstStyle/>
        <a:p>
          <a:endParaRPr lang="it-IT"/>
        </a:p>
      </dgm:t>
    </dgm:pt>
  </dgm:ptLst>
  <dgm:cxnLst>
    <dgm:cxn modelId="{4147E89C-F7F1-5445-BD09-E37ABE0470DE}" type="presOf" srcId="{7673493C-7AB2-3648-AA85-CF21ABD3E887}" destId="{CBFE456E-44C7-1943-BF60-4CE908CC813F}" srcOrd="0" destOrd="0" presId="urn:microsoft.com/office/officeart/2005/8/layout/hProcess9"/>
    <dgm:cxn modelId="{AF1DDCC0-8748-CA45-BBE6-7C2567A47F4B}" type="presOf" srcId="{37CAEF94-B534-0E4D-B8FB-D1DCFE446E58}" destId="{E4E681C5-B82E-2142-AB72-2485DE9720E5}" srcOrd="0" destOrd="0" presId="urn:microsoft.com/office/officeart/2005/8/layout/hProcess9"/>
    <dgm:cxn modelId="{1B6B6665-83FF-E541-801A-2ADCA27423C4}" type="presOf" srcId="{1CC21527-D780-D840-B450-0FC575C442A3}" destId="{62034F76-74DC-2348-97CA-DA4DFD94C984}" srcOrd="0" destOrd="0" presId="urn:microsoft.com/office/officeart/2005/8/layout/hProcess9"/>
    <dgm:cxn modelId="{86CE403A-233C-9546-9AAC-5E982AD4CA4B}" type="presOf" srcId="{A2F19321-4BBF-B845-8B00-ECCFF567C9C8}" destId="{BEFB0034-EF9D-ED44-A6A9-E2E061A83C3B}" srcOrd="0" destOrd="0" presId="urn:microsoft.com/office/officeart/2005/8/layout/hProcess9"/>
    <dgm:cxn modelId="{574D17F7-F3EC-094C-B935-480939399F4A}" srcId="{7673493C-7AB2-3648-AA85-CF21ABD3E887}" destId="{1CC21527-D780-D840-B450-0FC575C442A3}" srcOrd="0" destOrd="0" parTransId="{D2505303-1897-284B-9C92-862CC094FBAB}" sibTransId="{E92A692D-C383-8F4A-9705-FF83A3A75467}"/>
    <dgm:cxn modelId="{1B0A8454-459F-AD4D-AA13-9AF68C7FDDF9}" srcId="{7673493C-7AB2-3648-AA85-CF21ABD3E887}" destId="{37CAEF94-B534-0E4D-B8FB-D1DCFE446E58}" srcOrd="1" destOrd="0" parTransId="{FD721D13-68FD-1540-8795-591CBCD983E6}" sibTransId="{333307C0-3676-664E-85DA-60BEB1D5E998}"/>
    <dgm:cxn modelId="{2F03A67F-D464-8A4E-8187-2DD831E60C56}" srcId="{7673493C-7AB2-3648-AA85-CF21ABD3E887}" destId="{A2F19321-4BBF-B845-8B00-ECCFF567C9C8}" srcOrd="2" destOrd="0" parTransId="{83D4C326-CF0D-9C4D-A039-76E82F1E4DEB}" sibTransId="{6CF35B1C-3C73-1E42-ADD0-3B4C1F4864FB}"/>
    <dgm:cxn modelId="{E16CFD61-A475-4E4C-8523-2EE5D9591D33}" type="presParOf" srcId="{CBFE456E-44C7-1943-BF60-4CE908CC813F}" destId="{C02FC36A-E69E-AC42-820C-A51187EE19DF}" srcOrd="0" destOrd="0" presId="urn:microsoft.com/office/officeart/2005/8/layout/hProcess9"/>
    <dgm:cxn modelId="{143520FB-7EAE-AE4B-999A-949D61C92A8A}" type="presParOf" srcId="{CBFE456E-44C7-1943-BF60-4CE908CC813F}" destId="{EC95CDF2-81E1-AF4F-9382-995345B1FE12}" srcOrd="1" destOrd="0" presId="urn:microsoft.com/office/officeart/2005/8/layout/hProcess9"/>
    <dgm:cxn modelId="{571C272B-1940-5048-A180-B270D8F254D6}" type="presParOf" srcId="{EC95CDF2-81E1-AF4F-9382-995345B1FE12}" destId="{62034F76-74DC-2348-97CA-DA4DFD94C984}" srcOrd="0" destOrd="0" presId="urn:microsoft.com/office/officeart/2005/8/layout/hProcess9"/>
    <dgm:cxn modelId="{D66EFA88-4A9B-1C49-B9DE-ACFF1C648DCA}" type="presParOf" srcId="{EC95CDF2-81E1-AF4F-9382-995345B1FE12}" destId="{6271FD1D-853B-EF40-9A1C-0ED828DF7D78}" srcOrd="1" destOrd="0" presId="urn:microsoft.com/office/officeart/2005/8/layout/hProcess9"/>
    <dgm:cxn modelId="{20512440-55AB-0C44-9B39-43396CFE139E}" type="presParOf" srcId="{EC95CDF2-81E1-AF4F-9382-995345B1FE12}" destId="{E4E681C5-B82E-2142-AB72-2485DE9720E5}" srcOrd="2" destOrd="0" presId="urn:microsoft.com/office/officeart/2005/8/layout/hProcess9"/>
    <dgm:cxn modelId="{81566280-AF64-FA4A-B4E6-BF7A509039E1}" type="presParOf" srcId="{EC95CDF2-81E1-AF4F-9382-995345B1FE12}" destId="{1D51DD4A-90F7-AF44-B9F1-B4D7751DD6FA}" srcOrd="3" destOrd="0" presId="urn:microsoft.com/office/officeart/2005/8/layout/hProcess9"/>
    <dgm:cxn modelId="{3DB9FAF2-F9C8-4D4F-9C06-D64A31D54A83}" type="presParOf" srcId="{EC95CDF2-81E1-AF4F-9382-995345B1FE12}" destId="{BEFB0034-EF9D-ED44-A6A9-E2E061A83C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FC36A-E69E-AC42-820C-A51187EE19DF}">
      <dsp:nvSpPr>
        <dsp:cNvPr id="0" name=""/>
        <dsp:cNvSpPr/>
      </dsp:nvSpPr>
      <dsp:spPr>
        <a:xfrm>
          <a:off x="421640" y="0"/>
          <a:ext cx="4778586" cy="4255496"/>
        </a:xfrm>
        <a:prstGeom prst="rightArrow">
          <a:avLst/>
        </a:prstGeom>
        <a:solidFill>
          <a:schemeClr val="accent1">
            <a:lumMod val="50000"/>
          </a:schemeClr>
        </a:solidFill>
        <a:ln>
          <a:noFill/>
        </a:ln>
        <a:effectLst/>
        <a:scene3d>
          <a:camera prst="isometricOffAxis2Left" zoom="95000"/>
          <a:lightRig rig="flat" dir="t">
            <a:rot lat="0" lon="0" rev="20280000"/>
          </a:lightRig>
        </a:scene3d>
        <a:sp3d z="-400500" extrusionH="63500" contourW="12700" prstMaterial="matte">
          <a:bevelT prst="convex"/>
          <a:extrusionClr>
            <a:schemeClr val="tx1"/>
          </a:extrusionClr>
          <a:contourClr>
            <a:schemeClr val="tx1"/>
          </a:contourClr>
        </a:sp3d>
      </dsp:spPr>
      <dsp:style>
        <a:lnRef idx="0">
          <a:scrgbClr r="0" g="0" b="0"/>
        </a:lnRef>
        <a:fillRef idx="1">
          <a:scrgbClr r="0" g="0" b="0"/>
        </a:fillRef>
        <a:effectRef idx="0">
          <a:scrgbClr r="0" g="0" b="0"/>
        </a:effectRef>
        <a:fontRef idx="minor"/>
      </dsp:style>
    </dsp:sp>
    <dsp:sp modelId="{62034F76-74DC-2348-97CA-DA4DFD94C984}">
      <dsp:nvSpPr>
        <dsp:cNvPr id="0" name=""/>
        <dsp:cNvSpPr/>
      </dsp:nvSpPr>
      <dsp:spPr>
        <a:xfrm>
          <a:off x="6039" y="1276648"/>
          <a:ext cx="1809538" cy="1702198"/>
        </a:xfrm>
        <a:prstGeom prst="roundRect">
          <a:avLst/>
        </a:prstGeom>
        <a:solidFill>
          <a:srgbClr val="FF6600"/>
        </a:solidFill>
        <a:ln>
          <a:noFill/>
        </a:ln>
        <a:effectLst/>
        <a:scene3d>
          <a:camera prst="isometricOffAxis2Left" zoom="95000"/>
          <a:lightRig rig="flat" dir="t">
            <a:rot lat="0" lon="0" rev="2028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tx1"/>
              </a:solidFill>
            </a:rPr>
            <a:t>Parte teorica </a:t>
          </a:r>
          <a:r>
            <a:rPr lang="it-IT" sz="2200" b="1" i="1" kern="1200" dirty="0" smtClean="0">
              <a:solidFill>
                <a:schemeClr val="tx1"/>
              </a:solidFill>
            </a:rPr>
            <a:t>(in aula)</a:t>
          </a:r>
          <a:endParaRPr lang="it-IT" sz="2200" b="1" i="1" kern="1200" dirty="0">
            <a:solidFill>
              <a:schemeClr val="tx1"/>
            </a:solidFill>
          </a:endParaRPr>
        </a:p>
      </dsp:txBody>
      <dsp:txXfrm>
        <a:off x="89133" y="1359742"/>
        <a:ext cx="1643350" cy="1536010"/>
      </dsp:txXfrm>
    </dsp:sp>
    <dsp:sp modelId="{E4E681C5-B82E-2142-AB72-2485DE9720E5}">
      <dsp:nvSpPr>
        <dsp:cNvPr id="0" name=""/>
        <dsp:cNvSpPr/>
      </dsp:nvSpPr>
      <dsp:spPr>
        <a:xfrm>
          <a:off x="1906164" y="1276648"/>
          <a:ext cx="1809538" cy="1702198"/>
        </a:xfrm>
        <a:prstGeom prst="roundRect">
          <a:avLst/>
        </a:prstGeom>
        <a:solidFill>
          <a:schemeClr val="accent1">
            <a:lumMod val="60000"/>
            <a:lumOff val="40000"/>
          </a:schemeClr>
        </a:solidFill>
        <a:ln>
          <a:noFill/>
        </a:ln>
        <a:effectLst/>
        <a:scene3d>
          <a:camera prst="isometricOffAxis2Left" zoom="95000"/>
          <a:lightRig rig="flat" dir="t">
            <a:rot lat="0" lon="0" rev="2028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solidFill>
                <a:srgbClr val="000000"/>
              </a:solidFill>
            </a:rPr>
            <a:t>Parte pratica </a:t>
          </a:r>
          <a:r>
            <a:rPr lang="it-IT" sz="2200" i="1" kern="1200" dirty="0" smtClean="0">
              <a:solidFill>
                <a:srgbClr val="000000"/>
              </a:solidFill>
            </a:rPr>
            <a:t>(in palestra </a:t>
          </a:r>
          <a:r>
            <a:rPr lang="it-IT" sz="2200" i="1" u="sng" kern="1200" dirty="0" smtClean="0">
              <a:solidFill>
                <a:srgbClr val="000000"/>
              </a:solidFill>
            </a:rPr>
            <a:t>muniti di tuta</a:t>
          </a:r>
          <a:r>
            <a:rPr lang="it-IT" sz="2200" i="1" kern="1200" dirty="0" smtClean="0">
              <a:solidFill>
                <a:srgbClr val="000000"/>
              </a:solidFill>
            </a:rPr>
            <a:t>)</a:t>
          </a:r>
          <a:endParaRPr lang="it-IT" sz="2200" i="1" kern="1200" dirty="0">
            <a:solidFill>
              <a:srgbClr val="000000"/>
            </a:solidFill>
          </a:endParaRPr>
        </a:p>
      </dsp:txBody>
      <dsp:txXfrm>
        <a:off x="1989258" y="1359742"/>
        <a:ext cx="1643350" cy="1536010"/>
      </dsp:txXfrm>
    </dsp:sp>
    <dsp:sp modelId="{BEFB0034-EF9D-ED44-A6A9-E2E061A83C3B}">
      <dsp:nvSpPr>
        <dsp:cNvPr id="0" name=""/>
        <dsp:cNvSpPr/>
      </dsp:nvSpPr>
      <dsp:spPr>
        <a:xfrm>
          <a:off x="3806289" y="1276648"/>
          <a:ext cx="1809538" cy="1702198"/>
        </a:xfrm>
        <a:prstGeom prst="roundRect">
          <a:avLst/>
        </a:prstGeom>
        <a:solidFill>
          <a:srgbClr val="660066"/>
        </a:solidFill>
        <a:ln>
          <a:noFill/>
        </a:ln>
        <a:effectLst/>
        <a:scene3d>
          <a:camera prst="isometricOffAxis2Left" zoom="95000"/>
          <a:lightRig rig="flat" dir="t">
            <a:rot lat="0" lon="0" rev="2028000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kern="1200" dirty="0" smtClean="0">
              <a:solidFill>
                <a:schemeClr val="bg1"/>
              </a:solidFill>
            </a:rPr>
            <a:t>Conclusioni </a:t>
          </a:r>
          <a:r>
            <a:rPr lang="it-IT" sz="2200" i="1" kern="1200" dirty="0" smtClean="0">
              <a:solidFill>
                <a:schemeClr val="bg1"/>
              </a:solidFill>
            </a:rPr>
            <a:t>(in aula)</a:t>
          </a:r>
          <a:endParaRPr lang="it-IT" sz="2200" i="1" kern="1200" dirty="0">
            <a:solidFill>
              <a:schemeClr val="bg1"/>
            </a:solidFill>
          </a:endParaRPr>
        </a:p>
      </dsp:txBody>
      <dsp:txXfrm>
        <a:off x="3889383" y="1359742"/>
        <a:ext cx="1643350" cy="15360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CD3B1A-5ED0-5F4D-8A69-DD9260DBC007}" type="datetimeFigureOut">
              <a:rPr lang="it-IT" smtClean="0"/>
              <a:t>14/01/15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150043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CD3B1A-5ED0-5F4D-8A69-DD9260DBC007}" type="datetimeFigureOut">
              <a:rPr lang="it-IT" smtClean="0"/>
              <a:t>14/01/15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267940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CD3B1A-5ED0-5F4D-8A69-DD9260DBC007}" type="datetimeFigureOut">
              <a:rPr lang="it-IT" smtClean="0"/>
              <a:t>14/01/15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45287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CD3B1A-5ED0-5F4D-8A69-DD9260DBC007}" type="datetimeFigureOut">
              <a:rPr lang="it-IT" smtClean="0"/>
              <a:t>14/01/15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332544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CD3B1A-5ED0-5F4D-8A69-DD9260DBC007}" type="datetimeFigureOut">
              <a:rPr lang="it-IT" smtClean="0"/>
              <a:t>14/01/15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24036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CD3B1A-5ED0-5F4D-8A69-DD9260DBC007}" type="datetimeFigureOut">
              <a:rPr lang="it-IT" smtClean="0"/>
              <a:t>14/01/15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63488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CD3B1A-5ED0-5F4D-8A69-DD9260DBC007}" type="datetimeFigureOut">
              <a:rPr lang="it-IT" smtClean="0"/>
              <a:t>14/01/15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425746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CD3B1A-5ED0-5F4D-8A69-DD9260DBC007}" type="datetimeFigureOut">
              <a:rPr lang="it-IT" smtClean="0"/>
              <a:t>14/01/15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16408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CD3B1A-5ED0-5F4D-8A69-DD9260DBC007}" type="datetimeFigureOut">
              <a:rPr lang="it-IT" smtClean="0"/>
              <a:t>14/01/15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312774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CD3B1A-5ED0-5F4D-8A69-DD9260DBC007}" type="datetimeFigureOut">
              <a:rPr lang="it-IT" smtClean="0"/>
              <a:t>14/01/15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238053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CD3B1A-5ED0-5F4D-8A69-DD9260DBC007}" type="datetimeFigureOut">
              <a:rPr lang="it-IT" smtClean="0"/>
              <a:t>14/01/15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22F9D7-5805-4F49-9872-2B5771679194}" type="slidenum">
              <a:rPr lang="it-IT" smtClean="0"/>
              <a:t>‹n.›</a:t>
            </a:fld>
            <a:endParaRPr lang="it-IT"/>
          </a:p>
        </p:txBody>
      </p:sp>
    </p:spTree>
    <p:extLst>
      <p:ext uri="{BB962C8B-B14F-4D97-AF65-F5344CB8AC3E}">
        <p14:creationId xmlns:p14="http://schemas.microsoft.com/office/powerpoint/2010/main" val="2475420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D3B1A-5ED0-5F4D-8A69-DD9260DBC007}" type="datetimeFigureOut">
              <a:rPr lang="it-IT" smtClean="0"/>
              <a:t>14/01/15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2F9D7-5805-4F49-9872-2B5771679194}" type="slidenum">
              <a:rPr lang="it-IT" smtClean="0"/>
              <a:t>‹n.›</a:t>
            </a:fld>
            <a:endParaRPr lang="it-IT"/>
          </a:p>
        </p:txBody>
      </p:sp>
    </p:spTree>
    <p:extLst>
      <p:ext uri="{BB962C8B-B14F-4D97-AF65-F5344CB8AC3E}">
        <p14:creationId xmlns:p14="http://schemas.microsoft.com/office/powerpoint/2010/main" val="123437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90500"/>
            <a:ext cx="9144000" cy="6451735"/>
          </a:xfrm>
          <a:prstGeom prst="rect">
            <a:avLst/>
          </a:prstGeom>
        </p:spPr>
      </p:pic>
      <p:pic>
        <p:nvPicPr>
          <p:cNvPr id="3" name="Immagine 2" descr="Senza titol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768" y="589789"/>
            <a:ext cx="784894" cy="595287"/>
          </a:xfrm>
          <a:prstGeom prst="rect">
            <a:avLst/>
          </a:prstGeom>
        </p:spPr>
      </p:pic>
    </p:spTree>
    <p:extLst>
      <p:ext uri="{BB962C8B-B14F-4D97-AF65-F5344CB8AC3E}">
        <p14:creationId xmlns:p14="http://schemas.microsoft.com/office/powerpoint/2010/main" val="11987235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77800"/>
            <a:ext cx="9144000" cy="6491262"/>
          </a:xfrm>
          <a:prstGeom prst="rect">
            <a:avLst/>
          </a:prstGeom>
        </p:spPr>
      </p:pic>
    </p:spTree>
    <p:extLst>
      <p:ext uri="{BB962C8B-B14F-4D97-AF65-F5344CB8AC3E}">
        <p14:creationId xmlns:p14="http://schemas.microsoft.com/office/powerpoint/2010/main" val="2712357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26546" y="2123304"/>
            <a:ext cx="5729305" cy="2862323"/>
          </a:xfrm>
          <a:prstGeom prst="rect">
            <a:avLst/>
          </a:prstGeom>
          <a:noFill/>
        </p:spPr>
        <p:txBody>
          <a:bodyPr wrap="square" rtlCol="0">
            <a:spAutoFit/>
          </a:bodyPr>
          <a:lstStyle/>
          <a:p>
            <a:pPr algn="just"/>
            <a:r>
              <a:rPr lang="it-IT" dirty="0" smtClean="0"/>
              <a:t>Il cinema racconta il corpo. È finzione autentica, magia della realtà che si esplora e di quella che s’immagina. Il cinema inventa il corpo. Ne definisce lo stato simbolico. Il cinema dà corpo al desiderio. Mette in scena il corpo che vorremmo avere ed essere, che vorremmo vedere e toccare. Corpi tecnologici, potenziati, desiderati, irraggiungibili, silenzioso, corpi mostruosi. Il Cinema c’interroga sul nostro sentire, ci sorprende. Ogni visione al cinema è un corpo a corpo dentro in noi.</a:t>
            </a:r>
          </a:p>
          <a:p>
            <a:endParaRPr lang="it-IT" dirty="0"/>
          </a:p>
        </p:txBody>
      </p:sp>
    </p:spTree>
    <p:extLst>
      <p:ext uri="{BB962C8B-B14F-4D97-AF65-F5344CB8AC3E}">
        <p14:creationId xmlns:p14="http://schemas.microsoft.com/office/powerpoint/2010/main" val="3597235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0500"/>
            <a:ext cx="9144000" cy="6454588"/>
          </a:xfrm>
          <a:prstGeom prst="rect">
            <a:avLst/>
          </a:prstGeom>
        </p:spPr>
      </p:pic>
    </p:spTree>
    <p:extLst>
      <p:ext uri="{BB962C8B-B14F-4D97-AF65-F5344CB8AC3E}">
        <p14:creationId xmlns:p14="http://schemas.microsoft.com/office/powerpoint/2010/main" val="2015684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3175" y="2377360"/>
            <a:ext cx="8214609" cy="2862323"/>
          </a:xfrm>
          <a:prstGeom prst="rect">
            <a:avLst/>
          </a:prstGeom>
          <a:noFill/>
        </p:spPr>
        <p:txBody>
          <a:bodyPr wrap="square" rtlCol="0">
            <a:spAutoFit/>
          </a:bodyPr>
          <a:lstStyle/>
          <a:p>
            <a:pPr algn="just"/>
            <a:r>
              <a:rPr lang="it-IT" dirty="0" smtClean="0"/>
              <a:t>Il corpo non è un oggetto, nemmeno è uno strumento, se non nella mani di altri che lo soggiogano e negli sguardi altrui che lo giudicano. Il corpo è nell’anima, nudo. Improprio e proprio. Frontiera di essere ed avere. «Noi non sappiamo che cosa può un corpo», solo fin quando non abbiamo il sapore della vita. Il corso segue la “storia del corpo” in rapporto con l’anima, la sua identificazione giuridica e il proprio desiderio di liberazione. Si tocca incontrandosi. La seconda parte richiama il corpo nel tempo precario e della separazione, in un’educazione sentimentale che è ancora da imparare. Il corpo è il proprio demone che aspetta di ritrovare la felicità più antica. Il corpo è la matassa della vita, il gomitolo dell’anima.</a:t>
            </a:r>
          </a:p>
          <a:p>
            <a:endParaRPr lang="it-IT" dirty="0"/>
          </a:p>
        </p:txBody>
      </p:sp>
    </p:spTree>
    <p:extLst>
      <p:ext uri="{BB962C8B-B14F-4D97-AF65-F5344CB8AC3E}">
        <p14:creationId xmlns:p14="http://schemas.microsoft.com/office/powerpoint/2010/main" val="1174115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alendar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838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4450409" y="214361"/>
            <a:ext cx="3543300" cy="3224123"/>
          </a:xfrm>
          <a:prstGeom prst="rect">
            <a:avLst/>
          </a:prstGeom>
        </p:spPr>
      </p:pic>
      <p:pic>
        <p:nvPicPr>
          <p:cNvPr id="4" name="Immagine 3" descr="1979657_10202591383619525_120181031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719" y="3831192"/>
            <a:ext cx="5382856" cy="2554163"/>
          </a:xfrm>
          <a:prstGeom prst="rect">
            <a:avLst/>
          </a:prstGeom>
        </p:spPr>
      </p:pic>
    </p:spTree>
    <p:extLst>
      <p:ext uri="{BB962C8B-B14F-4D97-AF65-F5344CB8AC3E}">
        <p14:creationId xmlns:p14="http://schemas.microsoft.com/office/powerpoint/2010/main" val="1826316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4075" y="87766"/>
            <a:ext cx="8446146" cy="6709531"/>
          </a:xfrm>
          <a:prstGeom prst="rect">
            <a:avLst/>
          </a:prstGeom>
          <a:noFill/>
        </p:spPr>
        <p:txBody>
          <a:bodyPr wrap="square" rtlCol="0">
            <a:spAutoFit/>
          </a:bodyPr>
          <a:lstStyle/>
          <a:p>
            <a:r>
              <a:rPr lang="it-IT" sz="1600" b="1" dirty="0" smtClean="0"/>
              <a:t>Manifesto</a:t>
            </a:r>
          </a:p>
          <a:p>
            <a:pPr algn="just"/>
            <a:r>
              <a:rPr lang="it-IT" sz="1600" dirty="0" smtClean="0">
                <a:effectLst/>
              </a:rPr>
              <a:t>Semmai la filosofia sia stata un privilegio è il momento che diventi un diritto, quello per ognuno di potersi chiedere del senso del proprio esistere e vivere, delle proprie scelte e azioni. Sarà come il diritto di un privilegio necessario. Se poi la filosofia si occupa di questioni ultime ed estreme è sui luoghi estremi ed ultimi che deve essere portata per sentire se ha qualcosa da dire o se non debba essere invece abbandonata come un giocattolo rotto. È il momento in cui l’autodisciplina degli studi si apra al fuori delle vicissitudini.</a:t>
            </a:r>
          </a:p>
          <a:p>
            <a:pPr algn="just"/>
            <a:r>
              <a:rPr lang="it-IT" sz="1600" dirty="0" smtClean="0">
                <a:effectLst/>
              </a:rPr>
              <a:t>Filosofia fuori le mura è una pratica educativa sui luoghi d’eccezione, sui confini interni alla città, confini di voci, escluse o recluse e perdute. Un fuori chiuso dentro. È questo il momento di una nuova alleanza dei luoghi di sapere, perché la città intera si faccia scuola in una comunità di partecipazione di voci. Fuori è sempre là dove un luogo aspetta di essere cambiato. Fuori è dove c’è sempre dell’altro, un’altra, un altro, che aspetta di prendere la parola. </a:t>
            </a:r>
          </a:p>
          <a:p>
            <a:pPr algn="just"/>
            <a:r>
              <a:rPr lang="it-IT" sz="1600" dirty="0" smtClean="0">
                <a:effectLst/>
              </a:rPr>
              <a:t>I luoghi sono le persone che li abitano, vivono delle abitudini, di gesti di parole, di  progetti e di intese. Sono difficili quando vi domina una normalità incomprensibile alla serenità, all’invenzione, all’attivazione di nuove relazioni e modificazioni, spesso invocate troppo </a:t>
            </a:r>
            <a:r>
              <a:rPr lang="it-IT" sz="1600" dirty="0" err="1" smtClean="0">
                <a:effectLst/>
              </a:rPr>
              <a:t>tardi.Luoghi</a:t>
            </a:r>
            <a:r>
              <a:rPr lang="it-IT" sz="1600" dirty="0" smtClean="0">
                <a:effectLst/>
              </a:rPr>
              <a:t> sono le aziende, i circoli, ovunque si sta insieme per un’azione comune che spesso sfugge al senso che ne ha reso possibili le condizioni.</a:t>
            </a:r>
          </a:p>
          <a:p>
            <a:pPr algn="just"/>
            <a:r>
              <a:rPr lang="it-IT" sz="1600" dirty="0" smtClean="0">
                <a:effectLst/>
              </a:rPr>
              <a:t>La pratica della filosofia è nelle cose che riguardano il dentro, l’ethos. La pratica della filosofia è l’etica. Non una somma di principi inagibili, ma la ricerca della felicità.</a:t>
            </a:r>
          </a:p>
          <a:p>
            <a:pPr algn="just"/>
            <a:r>
              <a:rPr lang="it-IT" sz="1600" dirty="0" smtClean="0">
                <a:effectLst/>
              </a:rPr>
              <a:t>La pratica della filosofia è l’esercizio della sua disciplina, in una relazione di genere, di generazioni, generativa, non di duplicazioni né di accanimento storiografico, né di replica amministrativa di ruoli e professioni che legittimino l’esistente così com’è.</a:t>
            </a:r>
          </a:p>
          <a:p>
            <a:pPr algn="just"/>
            <a:r>
              <a:rPr lang="it-IT" sz="1600" dirty="0" smtClean="0">
                <a:effectLst/>
              </a:rPr>
              <a:t>La filosofia è l’unica espressione di sapere che porta un sentimento nella sua denominazione, si dice amore, ma è </a:t>
            </a:r>
            <a:r>
              <a:rPr lang="it-IT" sz="1600" dirty="0" err="1" smtClean="0">
                <a:effectLst/>
              </a:rPr>
              <a:t>filia</a:t>
            </a:r>
            <a:r>
              <a:rPr lang="it-IT" sz="1600" dirty="0" smtClean="0">
                <a:effectLst/>
              </a:rPr>
              <a:t>, il legame che sostiene ogni altro.</a:t>
            </a:r>
          </a:p>
          <a:p>
            <a:pPr algn="just"/>
            <a:r>
              <a:rPr lang="it-IT" sz="1600" dirty="0" smtClean="0">
                <a:effectLst/>
              </a:rPr>
              <a:t>Bisogna prenderla sulla sua parola: la filosofia è il sapere saggiante il legame più importante. Il sapere del sentire. (</a:t>
            </a:r>
            <a:r>
              <a:rPr lang="it-IT" sz="1600" dirty="0" err="1" smtClean="0">
                <a:effectLst/>
              </a:rPr>
              <a:t>g.f</a:t>
            </a:r>
            <a:r>
              <a:rPr lang="it-IT" sz="1600" dirty="0" smtClean="0">
                <a:effectLst/>
              </a:rPr>
              <a:t>.)</a:t>
            </a:r>
          </a:p>
          <a:p>
            <a:endParaRPr lang="it-IT" sz="1400" dirty="0"/>
          </a:p>
        </p:txBody>
      </p:sp>
    </p:spTree>
    <p:extLst>
      <p:ext uri="{BB962C8B-B14F-4D97-AF65-F5344CB8AC3E}">
        <p14:creationId xmlns:p14="http://schemas.microsoft.com/office/powerpoint/2010/main" val="25637228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844800" y="1981200"/>
            <a:ext cx="3454400" cy="2895600"/>
          </a:xfrm>
          <a:prstGeom prst="rect">
            <a:avLst/>
          </a:prstGeom>
        </p:spPr>
      </p:pic>
      <p:sp>
        <p:nvSpPr>
          <p:cNvPr id="4" name="CasellaDiTesto 3"/>
          <p:cNvSpPr txBox="1"/>
          <p:nvPr/>
        </p:nvSpPr>
        <p:spPr>
          <a:xfrm>
            <a:off x="3596235" y="4284325"/>
            <a:ext cx="761747" cy="246221"/>
          </a:xfrm>
          <a:prstGeom prst="rect">
            <a:avLst/>
          </a:prstGeom>
          <a:noFill/>
        </p:spPr>
        <p:txBody>
          <a:bodyPr wrap="none" rtlCol="0">
            <a:spAutoFit/>
          </a:bodyPr>
          <a:lstStyle/>
          <a:p>
            <a:r>
              <a:rPr lang="it-IT" sz="1000" dirty="0" smtClean="0"/>
              <a:t>13 gennaio</a:t>
            </a:r>
            <a:endParaRPr lang="it-IT" sz="1000" dirty="0"/>
          </a:p>
        </p:txBody>
      </p:sp>
      <p:sp>
        <p:nvSpPr>
          <p:cNvPr id="5" name="CasellaDiTesto 4"/>
          <p:cNvSpPr txBox="1"/>
          <p:nvPr/>
        </p:nvSpPr>
        <p:spPr>
          <a:xfrm>
            <a:off x="2844800" y="4124548"/>
            <a:ext cx="3454400"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75562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77800"/>
            <a:ext cx="9144000" cy="6481053"/>
          </a:xfrm>
          <a:prstGeom prst="rect">
            <a:avLst/>
          </a:prstGeom>
        </p:spPr>
      </p:pic>
    </p:spTree>
    <p:extLst>
      <p:ext uri="{BB962C8B-B14F-4D97-AF65-F5344CB8AC3E}">
        <p14:creationId xmlns:p14="http://schemas.microsoft.com/office/powerpoint/2010/main" val="3451528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20447" y="1831356"/>
            <a:ext cx="5210341" cy="3416320"/>
          </a:xfrm>
          <a:prstGeom prst="rect">
            <a:avLst/>
          </a:prstGeom>
          <a:noFill/>
        </p:spPr>
        <p:txBody>
          <a:bodyPr wrap="square" rtlCol="0">
            <a:spAutoFit/>
          </a:bodyPr>
          <a:lstStyle/>
          <a:p>
            <a:pPr algn="just"/>
            <a:r>
              <a:rPr lang="it-IT" dirty="0" smtClean="0"/>
              <a:t>Cosa s’intende per filosofia quando a interrogarla è una donna che cerca, nelle pieghe di una tradizione di pensiero e di scrittura,  parole per raccontare la propria esperienza e il proprio sentire?  Una pratica di sé, che prende corpo attraverso la voce e le storie di altre donne in un confronto tra letteratura e filosofia nella prossimità delle vite di ciascuna per ritagliare quella zona di condivisione  in cui ci si possa riconoscere nella singolarità delle proprie scelte e nella comunità Invisibile che ogni volta si cerca e si scioglie</a:t>
            </a:r>
          </a:p>
          <a:p>
            <a:endParaRPr lang="it-IT" dirty="0"/>
          </a:p>
        </p:txBody>
      </p:sp>
    </p:spTree>
    <p:extLst>
      <p:ext uri="{BB962C8B-B14F-4D97-AF65-F5344CB8AC3E}">
        <p14:creationId xmlns:p14="http://schemas.microsoft.com/office/powerpoint/2010/main" val="4089240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0500"/>
            <a:ext cx="9144000" cy="6461760"/>
          </a:xfrm>
          <a:prstGeom prst="rect">
            <a:avLst/>
          </a:prstGeom>
        </p:spPr>
      </p:pic>
    </p:spTree>
    <p:extLst>
      <p:ext uri="{BB962C8B-B14F-4D97-AF65-F5344CB8AC3E}">
        <p14:creationId xmlns:p14="http://schemas.microsoft.com/office/powerpoint/2010/main" val="3880299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68593" y="1883440"/>
            <a:ext cx="6054163" cy="2031325"/>
          </a:xfrm>
          <a:prstGeom prst="rect">
            <a:avLst/>
          </a:prstGeom>
          <a:noFill/>
        </p:spPr>
        <p:txBody>
          <a:bodyPr wrap="square" rtlCol="0">
            <a:spAutoFit/>
          </a:bodyPr>
          <a:lstStyle/>
          <a:p>
            <a:pPr algn="just"/>
            <a:r>
              <a:rPr lang="it-IT" dirty="0" smtClean="0"/>
              <a:t>L’arte come la filosofia è un modo sublime per raccontarsi il mondo. L’arte e la filosofia s’incontrano, si prendono per mano e cantano le musiche del nostro Io. L’arte e la filosofia hanno deciso di amarsi a Napoli. La città è la loro trama e il nostro pensiero ne segnerà l’ordito. </a:t>
            </a:r>
          </a:p>
          <a:p>
            <a:pPr algn="just"/>
            <a:r>
              <a:rPr lang="it-IT" dirty="0" smtClean="0"/>
              <a:t>Qualunque sia la tua Arte non metterla da parte ma in Filosofia</a:t>
            </a:r>
          </a:p>
          <a:p>
            <a:endParaRPr lang="it-IT" dirty="0"/>
          </a:p>
        </p:txBody>
      </p:sp>
    </p:spTree>
    <p:extLst>
      <p:ext uri="{BB962C8B-B14F-4D97-AF65-F5344CB8AC3E}">
        <p14:creationId xmlns:p14="http://schemas.microsoft.com/office/powerpoint/2010/main" val="1639132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77800"/>
            <a:ext cx="9144000" cy="6479037"/>
          </a:xfrm>
          <a:prstGeom prst="rect">
            <a:avLst/>
          </a:prstGeom>
        </p:spPr>
      </p:pic>
    </p:spTree>
    <p:extLst>
      <p:ext uri="{BB962C8B-B14F-4D97-AF65-F5344CB8AC3E}">
        <p14:creationId xmlns:p14="http://schemas.microsoft.com/office/powerpoint/2010/main" val="19271881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19016" y="2236553"/>
            <a:ext cx="6015136" cy="2308324"/>
          </a:xfrm>
          <a:prstGeom prst="rect">
            <a:avLst/>
          </a:prstGeom>
          <a:noFill/>
        </p:spPr>
        <p:txBody>
          <a:bodyPr wrap="square" rtlCol="0">
            <a:spAutoFit/>
          </a:bodyPr>
          <a:lstStyle/>
          <a:p>
            <a:pPr algn="just"/>
            <a:r>
              <a:rPr lang="it-IT" dirty="0" smtClean="0"/>
              <a:t>Giovani e non giovani si preparano a conoscere la storia dei Quartieri Spagnoli, per raccontarla agli ospiti viaggiatori. Sarà un percorso di relazioni tra chi vive le strade e i palazzi di una comunità dentro la Città. Quartieri in Filosofia è un viaggio tra saperi, sapori, architetture e culture, per promuovere un’impresa etica in un’alleanza di generazioni per incontri formidabili</a:t>
            </a:r>
          </a:p>
          <a:p>
            <a:endParaRPr lang="it-IT" dirty="0"/>
          </a:p>
        </p:txBody>
      </p:sp>
    </p:spTree>
    <p:extLst>
      <p:ext uri="{BB962C8B-B14F-4D97-AF65-F5344CB8AC3E}">
        <p14:creationId xmlns:p14="http://schemas.microsoft.com/office/powerpoint/2010/main" val="684744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unning_man.png"/>
          <p:cNvPicPr>
            <a:picLocks noChangeAspect="1"/>
          </p:cNvPicPr>
          <p:nvPr/>
        </p:nvPicPr>
        <p:blipFill>
          <a:blip r:embed="rId2"/>
          <a:stretch>
            <a:fillRect/>
          </a:stretch>
        </p:blipFill>
        <p:spPr>
          <a:xfrm>
            <a:off x="3564293" y="589110"/>
            <a:ext cx="5297180" cy="4091096"/>
          </a:xfrm>
          <a:prstGeom prst="rect">
            <a:avLst/>
          </a:prstGeom>
        </p:spPr>
      </p:pic>
      <p:pic>
        <p:nvPicPr>
          <p:cNvPr id="6" name="Immagine 5" descr="F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271" y="921000"/>
            <a:ext cx="2012422" cy="1469937"/>
          </a:xfrm>
          <a:prstGeom prst="rect">
            <a:avLst/>
          </a:prstGeom>
        </p:spPr>
      </p:pic>
      <p:sp>
        <p:nvSpPr>
          <p:cNvPr id="7" name="Rettangolo 6"/>
          <p:cNvSpPr/>
          <p:nvPr/>
        </p:nvSpPr>
        <p:spPr>
          <a:xfrm>
            <a:off x="268357" y="2620423"/>
            <a:ext cx="4572000" cy="830997"/>
          </a:xfrm>
          <a:prstGeom prst="rect">
            <a:avLst/>
          </a:prstGeom>
        </p:spPr>
        <p:txBody>
          <a:bodyPr>
            <a:spAutoFit/>
          </a:bodyPr>
          <a:lstStyle/>
          <a:p>
            <a:r>
              <a:rPr lang="it-IT" sz="2400" b="1" dirty="0"/>
              <a:t>Il corpo</a:t>
            </a:r>
            <a:br>
              <a:rPr lang="it-IT" sz="2400" b="1" dirty="0"/>
            </a:br>
            <a:r>
              <a:rPr lang="it-IT" sz="2400" b="1" dirty="0"/>
              <a:t>in movimento</a:t>
            </a:r>
          </a:p>
        </p:txBody>
      </p:sp>
      <p:sp>
        <p:nvSpPr>
          <p:cNvPr id="8" name="Rettangolo 7"/>
          <p:cNvSpPr/>
          <p:nvPr/>
        </p:nvSpPr>
        <p:spPr>
          <a:xfrm>
            <a:off x="283123" y="3326823"/>
            <a:ext cx="2776008" cy="646331"/>
          </a:xfrm>
          <a:prstGeom prst="rect">
            <a:avLst/>
          </a:prstGeom>
        </p:spPr>
        <p:txBody>
          <a:bodyPr wrap="none">
            <a:spAutoFit/>
          </a:bodyPr>
          <a:lstStyle/>
          <a:p>
            <a:r>
              <a:rPr lang="it-IT" dirty="0" smtClean="0"/>
              <a:t>A cura di</a:t>
            </a:r>
          </a:p>
          <a:p>
            <a:r>
              <a:rPr lang="it-IT" dirty="0" smtClean="0"/>
              <a:t>Francesco </a:t>
            </a:r>
            <a:r>
              <a:rPr lang="it-IT" dirty="0"/>
              <a:t>Vincenzo Ferraro</a:t>
            </a:r>
          </a:p>
        </p:txBody>
      </p:sp>
      <p:sp>
        <p:nvSpPr>
          <p:cNvPr id="9" name="Rettangolo 8"/>
          <p:cNvSpPr/>
          <p:nvPr/>
        </p:nvSpPr>
        <p:spPr>
          <a:xfrm>
            <a:off x="252601" y="3886451"/>
            <a:ext cx="2528381" cy="369332"/>
          </a:xfrm>
          <a:prstGeom prst="rect">
            <a:avLst/>
          </a:prstGeom>
        </p:spPr>
        <p:txBody>
          <a:bodyPr wrap="none">
            <a:spAutoFit/>
          </a:bodyPr>
          <a:lstStyle/>
          <a:p>
            <a:r>
              <a:rPr lang="it-IT" dirty="0"/>
              <a:t>(Uni. “Foro Italico” Roma</a:t>
            </a:r>
          </a:p>
        </p:txBody>
      </p:sp>
      <p:sp>
        <p:nvSpPr>
          <p:cNvPr id="10" name="CasellaDiTesto 9"/>
          <p:cNvSpPr txBox="1"/>
          <p:nvPr/>
        </p:nvSpPr>
        <p:spPr>
          <a:xfrm>
            <a:off x="1940827" y="4995914"/>
            <a:ext cx="6756494" cy="1754327"/>
          </a:xfrm>
          <a:prstGeom prst="rect">
            <a:avLst/>
          </a:prstGeom>
          <a:noFill/>
        </p:spPr>
        <p:txBody>
          <a:bodyPr wrap="square" rtlCol="0">
            <a:spAutoFit/>
          </a:bodyPr>
          <a:lstStyle/>
          <a:p>
            <a:r>
              <a:rPr lang="it-IT" dirty="0"/>
              <a:t>Cosa vuol dire muoversi e come ci si muove nello spazio. Imparare a conoscersi e conoscere l’altro attraverso il movimento, </a:t>
            </a:r>
            <a:r>
              <a:rPr lang="it-IT" dirty="0" smtClean="0"/>
              <a:t>affinando </a:t>
            </a:r>
            <a:r>
              <a:rPr lang="it-IT" dirty="0"/>
              <a:t>le capacità coordinative di base e quelle specifiche con la metodica del gioco-sport. </a:t>
            </a:r>
            <a:r>
              <a:rPr lang="it-IT" dirty="0" err="1"/>
              <a:t>Propriocettività</a:t>
            </a:r>
            <a:r>
              <a:rPr lang="it-IT" dirty="0"/>
              <a:t> – Equilibrio —</a:t>
            </a:r>
            <a:r>
              <a:rPr lang="it-IT" dirty="0" smtClean="0"/>
              <a:t> </a:t>
            </a:r>
            <a:r>
              <a:rPr lang="it-IT" dirty="0"/>
              <a:t>Controllo motorio </a:t>
            </a:r>
            <a:r>
              <a:rPr lang="it-IT" dirty="0" smtClean="0"/>
              <a:t>— </a:t>
            </a:r>
            <a:r>
              <a:rPr lang="it-IT" dirty="0"/>
              <a:t>Cognizione</a:t>
            </a:r>
          </a:p>
          <a:p>
            <a:endParaRPr lang="it-IT" dirty="0"/>
          </a:p>
        </p:txBody>
      </p:sp>
    </p:spTree>
    <p:extLst>
      <p:ext uri="{BB962C8B-B14F-4D97-AF65-F5344CB8AC3E}">
        <p14:creationId xmlns:p14="http://schemas.microsoft.com/office/powerpoint/2010/main" val="262585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a:spLocks noGrp="1"/>
          </p:cNvSpPr>
          <p:nvPr/>
        </p:nvSpPr>
        <p:spPr>
          <a:xfrm>
            <a:off x="144023" y="1543794"/>
            <a:ext cx="3708223" cy="488439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gn="ctr">
              <a:buFont typeface="Wingdings" charset="2"/>
              <a:buChar char="ü"/>
            </a:pPr>
            <a:r>
              <a:rPr lang="it-IT" dirty="0" smtClean="0"/>
              <a:t>Come si definisce il movimento.</a:t>
            </a:r>
          </a:p>
          <a:p>
            <a:pPr algn="ctr">
              <a:buFont typeface="Wingdings" charset="2"/>
              <a:buChar char="ü"/>
            </a:pPr>
            <a:r>
              <a:rPr lang="it-IT" dirty="0" smtClean="0"/>
              <a:t>Le varie forme di movimento.</a:t>
            </a:r>
          </a:p>
          <a:p>
            <a:pPr algn="ctr">
              <a:buFont typeface="Wingdings" charset="2"/>
              <a:buChar char="ü"/>
            </a:pPr>
            <a:r>
              <a:rPr lang="it-IT" dirty="0" smtClean="0"/>
              <a:t>I meccanismi alla base del movimento.</a:t>
            </a:r>
          </a:p>
          <a:p>
            <a:pPr algn="ctr">
              <a:buFont typeface="Wingdings" charset="2"/>
              <a:buChar char="ü"/>
            </a:pPr>
            <a:r>
              <a:rPr lang="it-IT" dirty="0"/>
              <a:t>L’attività fisica</a:t>
            </a:r>
            <a:r>
              <a:rPr lang="it-IT" dirty="0" smtClean="0"/>
              <a:t>, l’esercizio </a:t>
            </a:r>
            <a:r>
              <a:rPr lang="it-IT" dirty="0"/>
              <a:t>fisico e lo sport</a:t>
            </a:r>
            <a:r>
              <a:rPr lang="it-IT" dirty="0" smtClean="0"/>
              <a:t>.</a:t>
            </a:r>
          </a:p>
          <a:p>
            <a:pPr algn="ctr">
              <a:buFont typeface="Wingdings" charset="2"/>
              <a:buChar char="ü"/>
            </a:pPr>
            <a:r>
              <a:rPr lang="it-IT" dirty="0"/>
              <a:t>Il corpo dello sportivo</a:t>
            </a:r>
            <a:r>
              <a:rPr lang="it-IT" dirty="0" smtClean="0"/>
              <a:t>.</a:t>
            </a:r>
          </a:p>
        </p:txBody>
      </p:sp>
      <p:sp>
        <p:nvSpPr>
          <p:cNvPr id="7" name="CasellaDiTesto 6"/>
          <p:cNvSpPr txBox="1"/>
          <p:nvPr/>
        </p:nvSpPr>
        <p:spPr>
          <a:xfrm>
            <a:off x="4609553" y="245150"/>
            <a:ext cx="4068698" cy="53860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it-IT" sz="2900" dirty="0"/>
              <a:t>Com’è strutturato il corso</a:t>
            </a:r>
          </a:p>
        </p:txBody>
      </p:sp>
      <p:sp>
        <p:nvSpPr>
          <p:cNvPr id="8" name="CasellaDiTesto 7"/>
          <p:cNvSpPr txBox="1"/>
          <p:nvPr/>
        </p:nvSpPr>
        <p:spPr>
          <a:xfrm>
            <a:off x="144023" y="245150"/>
            <a:ext cx="3708223" cy="5386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it-IT" sz="2900" dirty="0"/>
              <a:t>Su cosa verterà il corso</a:t>
            </a:r>
          </a:p>
        </p:txBody>
      </p:sp>
      <p:sp>
        <p:nvSpPr>
          <p:cNvPr id="9" name="CasellaDiTesto 8"/>
          <p:cNvSpPr txBox="1"/>
          <p:nvPr/>
        </p:nvSpPr>
        <p:spPr>
          <a:xfrm>
            <a:off x="5157306" y="5504855"/>
            <a:ext cx="3404898"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smtClean="0"/>
              <a:t>Contatti e informazioni</a:t>
            </a:r>
            <a:endParaRPr lang="it-IT" sz="2400" b="1" u="sng" dirty="0" smtClean="0"/>
          </a:p>
          <a:p>
            <a:pPr algn="ctr"/>
            <a:r>
              <a:rPr lang="it-IT" sz="2400" b="1" u="sng" dirty="0" smtClean="0"/>
              <a:t>www.ferrarotrainer.com</a:t>
            </a:r>
            <a:endParaRPr lang="it-IT" sz="2400" b="1" u="sng" dirty="0"/>
          </a:p>
          <a:p>
            <a:endParaRPr lang="it-IT" dirty="0"/>
          </a:p>
        </p:txBody>
      </p:sp>
      <p:graphicFrame>
        <p:nvGraphicFramePr>
          <p:cNvPr id="10" name="Segnaposto contenuto 10"/>
          <p:cNvGraphicFramePr>
            <a:graphicFrameLocks/>
          </p:cNvGraphicFramePr>
          <p:nvPr>
            <p:extLst>
              <p:ext uri="{D42A27DB-BD31-4B8C-83A1-F6EECF244321}">
                <p14:modId xmlns:p14="http://schemas.microsoft.com/office/powerpoint/2010/main" val="90341752"/>
              </p:ext>
            </p:extLst>
          </p:nvPr>
        </p:nvGraphicFramePr>
        <p:xfrm>
          <a:off x="3378111" y="1543794"/>
          <a:ext cx="5621867" cy="425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730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761</TotalTime>
  <Words>684</Words>
  <Application>Microsoft Macintosh PowerPoint</Application>
  <PresentationFormat>Presentazione su schermo (4:3)</PresentationFormat>
  <Paragraphs>32</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il Mio Mac</dc:creator>
  <cp:lastModifiedBy>il Mio Mac</cp:lastModifiedBy>
  <cp:revision>11</cp:revision>
  <dcterms:created xsi:type="dcterms:W3CDTF">2014-12-20T10:07:02Z</dcterms:created>
  <dcterms:modified xsi:type="dcterms:W3CDTF">2015-01-14T13:03:36Z</dcterms:modified>
</cp:coreProperties>
</file>